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4" r:id="rId3"/>
    <p:sldId id="257" r:id="rId4"/>
    <p:sldId id="266" r:id="rId5"/>
    <p:sldId id="265" r:id="rId6"/>
    <p:sldId id="262" r:id="rId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9" autoAdjust="0"/>
    <p:restoredTop sz="91449" autoAdjust="0"/>
  </p:normalViewPr>
  <p:slideViewPr>
    <p:cSldViewPr showGuides="1">
      <p:cViewPr>
        <p:scale>
          <a:sx n="110" d="100"/>
          <a:sy n="110" d="100"/>
        </p:scale>
        <p:origin x="-1362" y="-150"/>
      </p:cViewPr>
      <p:guideLst>
        <p:guide orient="horz" pos="2183"/>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73E580-E221-46C2-A869-869033459EF7}" type="datetimeFigureOut">
              <a:rPr lang="de-DE" smtClean="0"/>
              <a:t>07.05.2019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C551DB-07CA-4AC5-B66B-6CCC18E8DDC1}" type="slidenum">
              <a:rPr lang="de-DE" smtClean="0"/>
              <a:t>‹Nr.›</a:t>
            </a:fld>
            <a:endParaRPr lang="de-DE"/>
          </a:p>
        </p:txBody>
      </p:sp>
    </p:spTree>
    <p:extLst>
      <p:ext uri="{BB962C8B-B14F-4D97-AF65-F5344CB8AC3E}">
        <p14:creationId xmlns:p14="http://schemas.microsoft.com/office/powerpoint/2010/main" val="3264591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C141E75-DD17-4FD5-8107-1E1356F6C38C}" type="datetimeFigureOut">
              <a:rPr lang="de-DE" smtClean="0"/>
              <a:t>07.05.2019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D01CEFA-75AC-4B61-AB9A-AC83E5CB7A4E}" type="slidenum">
              <a:rPr lang="de-DE" smtClean="0"/>
              <a:t>‹Nr.›</a:t>
            </a:fld>
            <a:endParaRPr lang="de-DE"/>
          </a:p>
        </p:txBody>
      </p:sp>
    </p:spTree>
    <p:extLst>
      <p:ext uri="{BB962C8B-B14F-4D97-AF65-F5344CB8AC3E}">
        <p14:creationId xmlns:p14="http://schemas.microsoft.com/office/powerpoint/2010/main" val="2480932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C141E75-DD17-4FD5-8107-1E1356F6C38C}" type="datetimeFigureOut">
              <a:rPr lang="de-DE" smtClean="0"/>
              <a:t>07.05.2019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D01CEFA-75AC-4B61-AB9A-AC83E5CB7A4E}" type="slidenum">
              <a:rPr lang="de-DE" smtClean="0"/>
              <a:t>‹Nr.›</a:t>
            </a:fld>
            <a:endParaRPr lang="de-DE"/>
          </a:p>
        </p:txBody>
      </p:sp>
    </p:spTree>
    <p:extLst>
      <p:ext uri="{BB962C8B-B14F-4D97-AF65-F5344CB8AC3E}">
        <p14:creationId xmlns:p14="http://schemas.microsoft.com/office/powerpoint/2010/main" val="2617707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C141E75-DD17-4FD5-8107-1E1356F6C38C}" type="datetimeFigureOut">
              <a:rPr lang="de-DE" smtClean="0"/>
              <a:t>07.05.2019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D01CEFA-75AC-4B61-AB9A-AC83E5CB7A4E}" type="slidenum">
              <a:rPr lang="de-DE" smtClean="0"/>
              <a:t>‹Nr.›</a:t>
            </a:fld>
            <a:endParaRPr lang="de-DE"/>
          </a:p>
        </p:txBody>
      </p:sp>
    </p:spTree>
    <p:extLst>
      <p:ext uri="{BB962C8B-B14F-4D97-AF65-F5344CB8AC3E}">
        <p14:creationId xmlns:p14="http://schemas.microsoft.com/office/powerpoint/2010/main" val="1339525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C141E75-DD17-4FD5-8107-1E1356F6C38C}" type="datetimeFigureOut">
              <a:rPr lang="de-DE" smtClean="0"/>
              <a:t>07.05.2019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D01CEFA-75AC-4B61-AB9A-AC83E5CB7A4E}" type="slidenum">
              <a:rPr lang="de-DE" smtClean="0"/>
              <a:t>‹Nr.›</a:t>
            </a:fld>
            <a:endParaRPr lang="de-DE"/>
          </a:p>
        </p:txBody>
      </p:sp>
    </p:spTree>
    <p:extLst>
      <p:ext uri="{BB962C8B-B14F-4D97-AF65-F5344CB8AC3E}">
        <p14:creationId xmlns:p14="http://schemas.microsoft.com/office/powerpoint/2010/main" val="326557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1C141E75-DD17-4FD5-8107-1E1356F6C38C}" type="datetimeFigureOut">
              <a:rPr lang="de-DE" smtClean="0"/>
              <a:t>07.05.2019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D01CEFA-75AC-4B61-AB9A-AC83E5CB7A4E}" type="slidenum">
              <a:rPr lang="de-DE" smtClean="0"/>
              <a:t>‹Nr.›</a:t>
            </a:fld>
            <a:endParaRPr lang="de-DE"/>
          </a:p>
        </p:txBody>
      </p:sp>
    </p:spTree>
    <p:extLst>
      <p:ext uri="{BB962C8B-B14F-4D97-AF65-F5344CB8AC3E}">
        <p14:creationId xmlns:p14="http://schemas.microsoft.com/office/powerpoint/2010/main" val="388311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C141E75-DD17-4FD5-8107-1E1356F6C38C}" type="datetimeFigureOut">
              <a:rPr lang="de-DE" smtClean="0"/>
              <a:t>07.05.2019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D01CEFA-75AC-4B61-AB9A-AC83E5CB7A4E}" type="slidenum">
              <a:rPr lang="de-DE" smtClean="0"/>
              <a:t>‹Nr.›</a:t>
            </a:fld>
            <a:endParaRPr lang="de-DE"/>
          </a:p>
        </p:txBody>
      </p:sp>
    </p:spTree>
    <p:extLst>
      <p:ext uri="{BB962C8B-B14F-4D97-AF65-F5344CB8AC3E}">
        <p14:creationId xmlns:p14="http://schemas.microsoft.com/office/powerpoint/2010/main" val="78705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C141E75-DD17-4FD5-8107-1E1356F6C38C}" type="datetimeFigureOut">
              <a:rPr lang="de-DE" smtClean="0"/>
              <a:t>07.05.2019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D01CEFA-75AC-4B61-AB9A-AC83E5CB7A4E}" type="slidenum">
              <a:rPr lang="de-DE" smtClean="0"/>
              <a:t>‹Nr.›</a:t>
            </a:fld>
            <a:endParaRPr lang="de-DE"/>
          </a:p>
        </p:txBody>
      </p:sp>
    </p:spTree>
    <p:extLst>
      <p:ext uri="{BB962C8B-B14F-4D97-AF65-F5344CB8AC3E}">
        <p14:creationId xmlns:p14="http://schemas.microsoft.com/office/powerpoint/2010/main" val="331289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C141E75-DD17-4FD5-8107-1E1356F6C38C}" type="datetimeFigureOut">
              <a:rPr lang="de-DE" smtClean="0"/>
              <a:t>07.05.2019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D01CEFA-75AC-4B61-AB9A-AC83E5CB7A4E}" type="slidenum">
              <a:rPr lang="de-DE" smtClean="0"/>
              <a:t>‹Nr.›</a:t>
            </a:fld>
            <a:endParaRPr lang="de-DE"/>
          </a:p>
        </p:txBody>
      </p:sp>
    </p:spTree>
    <p:extLst>
      <p:ext uri="{BB962C8B-B14F-4D97-AF65-F5344CB8AC3E}">
        <p14:creationId xmlns:p14="http://schemas.microsoft.com/office/powerpoint/2010/main" val="1598803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C141E75-DD17-4FD5-8107-1E1356F6C38C}" type="datetimeFigureOut">
              <a:rPr lang="de-DE" smtClean="0"/>
              <a:t>07.05.2019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D01CEFA-75AC-4B61-AB9A-AC83E5CB7A4E}" type="slidenum">
              <a:rPr lang="de-DE" smtClean="0"/>
              <a:t>‹Nr.›</a:t>
            </a:fld>
            <a:endParaRPr lang="de-DE"/>
          </a:p>
        </p:txBody>
      </p:sp>
    </p:spTree>
    <p:extLst>
      <p:ext uri="{BB962C8B-B14F-4D97-AF65-F5344CB8AC3E}">
        <p14:creationId xmlns:p14="http://schemas.microsoft.com/office/powerpoint/2010/main" val="110549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C141E75-DD17-4FD5-8107-1E1356F6C38C}" type="datetimeFigureOut">
              <a:rPr lang="de-DE" smtClean="0"/>
              <a:t>07.05.2019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D01CEFA-75AC-4B61-AB9A-AC83E5CB7A4E}" type="slidenum">
              <a:rPr lang="de-DE" smtClean="0"/>
              <a:t>‹Nr.›</a:t>
            </a:fld>
            <a:endParaRPr lang="de-DE"/>
          </a:p>
        </p:txBody>
      </p:sp>
    </p:spTree>
    <p:extLst>
      <p:ext uri="{BB962C8B-B14F-4D97-AF65-F5344CB8AC3E}">
        <p14:creationId xmlns:p14="http://schemas.microsoft.com/office/powerpoint/2010/main" val="11028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C141E75-DD17-4FD5-8107-1E1356F6C38C}" type="datetimeFigureOut">
              <a:rPr lang="de-DE" smtClean="0"/>
              <a:t>07.05.2019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D01CEFA-75AC-4B61-AB9A-AC83E5CB7A4E}" type="slidenum">
              <a:rPr lang="de-DE" smtClean="0"/>
              <a:t>‹Nr.›</a:t>
            </a:fld>
            <a:endParaRPr lang="de-DE"/>
          </a:p>
        </p:txBody>
      </p:sp>
    </p:spTree>
    <p:extLst>
      <p:ext uri="{BB962C8B-B14F-4D97-AF65-F5344CB8AC3E}">
        <p14:creationId xmlns:p14="http://schemas.microsoft.com/office/powerpoint/2010/main" val="41240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41E75-DD17-4FD5-8107-1E1356F6C38C}" type="datetimeFigureOut">
              <a:rPr lang="de-DE" smtClean="0"/>
              <a:t>07.05.2019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1CEFA-75AC-4B61-AB9A-AC83E5CB7A4E}" type="slidenum">
              <a:rPr lang="de-DE" smtClean="0"/>
              <a:t>‹Nr.›</a:t>
            </a:fld>
            <a:endParaRPr lang="de-DE"/>
          </a:p>
        </p:txBody>
      </p:sp>
    </p:spTree>
    <p:extLst>
      <p:ext uri="{BB962C8B-B14F-4D97-AF65-F5344CB8AC3E}">
        <p14:creationId xmlns:p14="http://schemas.microsoft.com/office/powerpoint/2010/main" val="2463729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375964" y="620688"/>
            <a:ext cx="8392071" cy="2055600"/>
            <a:chOff x="569119" y="317501"/>
            <a:chExt cx="8392071" cy="205560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190" y="317501"/>
              <a:ext cx="6858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119" y="317501"/>
              <a:ext cx="1541700" cy="2055600"/>
            </a:xfrm>
            <a:prstGeom prst="rect">
              <a:avLst/>
            </a:prstGeom>
          </p:spPr>
        </p:pic>
      </p:grpSp>
      <p:sp>
        <p:nvSpPr>
          <p:cNvPr id="7" name="Textfeld 6"/>
          <p:cNvSpPr txBox="1"/>
          <p:nvPr/>
        </p:nvSpPr>
        <p:spPr>
          <a:xfrm>
            <a:off x="375964" y="2852936"/>
            <a:ext cx="8392071" cy="830997"/>
          </a:xfrm>
          <a:prstGeom prst="rect">
            <a:avLst/>
          </a:prstGeom>
          <a:noFill/>
        </p:spPr>
        <p:txBody>
          <a:bodyPr wrap="square" rtlCol="0">
            <a:spAutoFit/>
          </a:bodyPr>
          <a:lstStyle/>
          <a:p>
            <a:pPr algn="ctr"/>
            <a:r>
              <a:rPr lang="de-DE" sz="2400" b="1" dirty="0" smtClean="0">
                <a:solidFill>
                  <a:srgbClr val="004D95"/>
                </a:solidFill>
              </a:rPr>
              <a:t>Projekt: </a:t>
            </a:r>
            <a:r>
              <a:rPr lang="de-DE" sz="2400" dirty="0" smtClean="0">
                <a:solidFill>
                  <a:srgbClr val="004D95"/>
                </a:solidFill>
              </a:rPr>
              <a:t>„Versuchen – Überwinden – Erreichen“</a:t>
            </a:r>
          </a:p>
          <a:p>
            <a:pPr algn="ctr"/>
            <a:r>
              <a:rPr lang="de-DE" sz="2400" dirty="0" smtClean="0">
                <a:solidFill>
                  <a:srgbClr val="004D95"/>
                </a:solidFill>
              </a:rPr>
              <a:t>Koordinatorin: Claudia Wagner, ASS</a:t>
            </a:r>
          </a:p>
        </p:txBody>
      </p:sp>
      <p:grpSp>
        <p:nvGrpSpPr>
          <p:cNvPr id="11" name="Gruppieren 10"/>
          <p:cNvGrpSpPr/>
          <p:nvPr/>
        </p:nvGrpSpPr>
        <p:grpSpPr>
          <a:xfrm>
            <a:off x="7185664" y="3867205"/>
            <a:ext cx="1018341" cy="2207734"/>
            <a:chOff x="7704346" y="3717032"/>
            <a:chExt cx="1018341" cy="2207734"/>
          </a:xfrm>
        </p:grpSpPr>
        <p:grpSp>
          <p:nvGrpSpPr>
            <p:cNvPr id="9" name="Gruppieren 8"/>
            <p:cNvGrpSpPr/>
            <p:nvPr/>
          </p:nvGrpSpPr>
          <p:grpSpPr>
            <a:xfrm>
              <a:off x="7704346" y="3717032"/>
              <a:ext cx="1018341" cy="1360292"/>
              <a:chOff x="7704346" y="3717032"/>
              <a:chExt cx="1018341" cy="1360292"/>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4346" y="3717032"/>
                <a:ext cx="1018341"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4313" y="4534399"/>
                <a:ext cx="5365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4346" y="5338978"/>
              <a:ext cx="890587"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extfeld 1"/>
          <p:cNvSpPr txBox="1"/>
          <p:nvPr/>
        </p:nvSpPr>
        <p:spPr>
          <a:xfrm>
            <a:off x="863588" y="3867205"/>
            <a:ext cx="5544616" cy="2400657"/>
          </a:xfrm>
          <a:prstGeom prst="rect">
            <a:avLst/>
          </a:prstGeom>
          <a:noFill/>
        </p:spPr>
        <p:txBody>
          <a:bodyPr wrap="square" rtlCol="0">
            <a:spAutoFit/>
          </a:bodyPr>
          <a:lstStyle/>
          <a:p>
            <a:pPr>
              <a:lnSpc>
                <a:spcPct val="125000"/>
              </a:lnSpc>
            </a:pPr>
            <a:r>
              <a:rPr lang="de-DE" sz="2400" i="1" dirty="0" smtClean="0">
                <a:solidFill>
                  <a:srgbClr val="004D95"/>
                </a:solidFill>
              </a:rPr>
              <a:t>Es ist keine Kunst, ins Ausland zu gehen, wenn man fließend Englisch spricht und zu reisen gewohnt ist, aber es gehört viel Mut dazu, wenn man nur wenig bis gar kein Englisch kann. </a:t>
            </a:r>
            <a:endParaRPr lang="de-DE" sz="2400" i="1" dirty="0">
              <a:solidFill>
                <a:srgbClr val="004D95"/>
              </a:solidFill>
            </a:endParaRPr>
          </a:p>
        </p:txBody>
      </p:sp>
    </p:spTree>
    <p:extLst>
      <p:ext uri="{BB962C8B-B14F-4D97-AF65-F5344CB8AC3E}">
        <p14:creationId xmlns:p14="http://schemas.microsoft.com/office/powerpoint/2010/main" val="2148002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236" y="3609020"/>
            <a:ext cx="1512168" cy="99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525939"/>
            <a:ext cx="838835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377825" y="908720"/>
            <a:ext cx="3672117" cy="461665"/>
          </a:xfrm>
          <a:prstGeom prst="rect">
            <a:avLst/>
          </a:prstGeom>
        </p:spPr>
        <p:txBody>
          <a:bodyPr wrap="square">
            <a:spAutoFit/>
          </a:bodyPr>
          <a:lstStyle/>
          <a:p>
            <a:pPr marL="971550" lvl="1" indent="-514350">
              <a:buFont typeface="+mj-lt"/>
              <a:buAutoNum type="romanUcPeriod"/>
            </a:pPr>
            <a:r>
              <a:rPr lang="de-DE" sz="2400" b="1" dirty="0" smtClean="0">
                <a:solidFill>
                  <a:srgbClr val="004D95"/>
                </a:solidFill>
              </a:rPr>
              <a:t>Projekt-Eckdaten</a:t>
            </a:r>
            <a:endParaRPr lang="de-DE" sz="2400" b="1" dirty="0">
              <a:solidFill>
                <a:srgbClr val="004D95"/>
              </a:solidFill>
            </a:endParaRPr>
          </a:p>
        </p:txBody>
      </p:sp>
      <p:sp>
        <p:nvSpPr>
          <p:cNvPr id="4" name="Rechteck 3"/>
          <p:cNvSpPr/>
          <p:nvPr/>
        </p:nvSpPr>
        <p:spPr>
          <a:xfrm>
            <a:off x="4178509" y="2188091"/>
            <a:ext cx="4587666" cy="369332"/>
          </a:xfrm>
          <a:prstGeom prst="rect">
            <a:avLst/>
          </a:prstGeom>
        </p:spPr>
        <p:txBody>
          <a:bodyPr wrap="none">
            <a:spAutoFit/>
          </a:bodyPr>
          <a:lstStyle/>
          <a:p>
            <a:pPr algn="ctr"/>
            <a:r>
              <a:rPr lang="de-DE" b="1" dirty="0">
                <a:solidFill>
                  <a:schemeClr val="tx2"/>
                </a:solidFill>
              </a:rPr>
              <a:t>Projekt: </a:t>
            </a:r>
            <a:r>
              <a:rPr lang="de-DE" dirty="0">
                <a:solidFill>
                  <a:schemeClr val="tx2"/>
                </a:solidFill>
              </a:rPr>
              <a:t>„Versuchen – Überwinden –Erreichen“</a:t>
            </a:r>
          </a:p>
        </p:txBody>
      </p:sp>
      <p:sp>
        <p:nvSpPr>
          <p:cNvPr id="7" name="Textfeld 6"/>
          <p:cNvSpPr txBox="1"/>
          <p:nvPr/>
        </p:nvSpPr>
        <p:spPr>
          <a:xfrm>
            <a:off x="515566" y="2958436"/>
            <a:ext cx="6631495" cy="3139321"/>
          </a:xfrm>
          <a:prstGeom prst="rect">
            <a:avLst/>
          </a:prstGeom>
          <a:noFill/>
        </p:spPr>
        <p:txBody>
          <a:bodyPr wrap="none" rtlCol="0">
            <a:spAutoFit/>
          </a:bodyPr>
          <a:lstStyle/>
          <a:p>
            <a:pPr marL="342900" indent="-342900">
              <a:buFont typeface="Wingdings" panose="05000000000000000000" pitchFamily="2" charset="2"/>
              <a:buChar char="§"/>
            </a:pPr>
            <a:r>
              <a:rPr lang="de-DE" sz="2200" dirty="0" smtClean="0">
                <a:solidFill>
                  <a:srgbClr val="004D95"/>
                </a:solidFill>
              </a:rPr>
              <a:t>2018-2020</a:t>
            </a:r>
          </a:p>
          <a:p>
            <a:pPr marL="342900" indent="-342900">
              <a:buFont typeface="Wingdings" panose="05000000000000000000" pitchFamily="2" charset="2"/>
              <a:buChar char="§"/>
            </a:pPr>
            <a:r>
              <a:rPr lang="de-DE" sz="2200" dirty="0" smtClean="0">
                <a:solidFill>
                  <a:srgbClr val="004D95"/>
                </a:solidFill>
              </a:rPr>
              <a:t>4 x 10 Schüler*innen und 4 x 2 Lehrer*innen</a:t>
            </a:r>
          </a:p>
          <a:p>
            <a:pPr marL="342900" indent="-342900">
              <a:buFont typeface="Wingdings" panose="05000000000000000000" pitchFamily="2" charset="2"/>
              <a:buChar char="§"/>
            </a:pPr>
            <a:r>
              <a:rPr lang="de-DE" sz="2200" dirty="0" smtClean="0">
                <a:solidFill>
                  <a:srgbClr val="004D95"/>
                </a:solidFill>
              </a:rPr>
              <a:t>Brescia/Italien</a:t>
            </a:r>
          </a:p>
          <a:p>
            <a:pPr marL="342900" indent="-342900">
              <a:buFont typeface="Wingdings" panose="05000000000000000000" pitchFamily="2" charset="2"/>
              <a:buChar char="§"/>
            </a:pPr>
            <a:endParaRPr lang="de-DE" sz="2200" dirty="0">
              <a:solidFill>
                <a:schemeClr val="accent1"/>
              </a:solidFill>
            </a:endParaRPr>
          </a:p>
          <a:p>
            <a:pPr lvl="1" indent="-457200">
              <a:buFont typeface="+mj-lt"/>
              <a:buAutoNum type="arabicPeriod"/>
            </a:pPr>
            <a:r>
              <a:rPr lang="de-DE" sz="2200" b="1" dirty="0" smtClean="0">
                <a:solidFill>
                  <a:srgbClr val="004D95"/>
                </a:solidFill>
              </a:rPr>
              <a:t>Schüler*innen:</a:t>
            </a:r>
          </a:p>
          <a:p>
            <a:pPr marL="800100" lvl="2" indent="-342900">
              <a:buFont typeface="Wingdings" panose="05000000000000000000" pitchFamily="2" charset="2"/>
              <a:buChar char="§"/>
            </a:pPr>
            <a:r>
              <a:rPr lang="de-DE" sz="2200" dirty="0" smtClean="0">
                <a:solidFill>
                  <a:srgbClr val="004D95"/>
                </a:solidFill>
              </a:rPr>
              <a:t> Berufsschule </a:t>
            </a:r>
            <a:r>
              <a:rPr lang="de-DE" sz="2200" dirty="0">
                <a:solidFill>
                  <a:srgbClr val="004D95"/>
                </a:solidFill>
              </a:rPr>
              <a:t>mit sonderpädagogischer </a:t>
            </a:r>
            <a:r>
              <a:rPr lang="de-DE" sz="2200" dirty="0" smtClean="0">
                <a:solidFill>
                  <a:srgbClr val="004D95"/>
                </a:solidFill>
              </a:rPr>
              <a:t>Aufgabe</a:t>
            </a:r>
          </a:p>
          <a:p>
            <a:pPr marL="800100" lvl="2" indent="-342900">
              <a:buFont typeface="Wingdings" panose="05000000000000000000" pitchFamily="2" charset="2"/>
              <a:buChar char="§"/>
            </a:pPr>
            <a:r>
              <a:rPr lang="de-DE" sz="2200" dirty="0" smtClean="0">
                <a:solidFill>
                  <a:srgbClr val="004D95"/>
                </a:solidFill>
              </a:rPr>
              <a:t>berufsqualifizierende </a:t>
            </a:r>
            <a:r>
              <a:rPr lang="de-DE" sz="2200" dirty="0">
                <a:solidFill>
                  <a:srgbClr val="004D95"/>
                </a:solidFill>
              </a:rPr>
              <a:t>Lehrgänge (BQL</a:t>
            </a:r>
            <a:r>
              <a:rPr lang="de-DE" sz="2200" dirty="0" smtClean="0">
                <a:solidFill>
                  <a:srgbClr val="004D95"/>
                </a:solidFill>
              </a:rPr>
              <a:t>)</a:t>
            </a:r>
          </a:p>
          <a:p>
            <a:pPr marL="800100" lvl="2" indent="-342900">
              <a:buFont typeface="Wingdings" panose="05000000000000000000" pitchFamily="2" charset="2"/>
              <a:buChar char="§"/>
            </a:pPr>
            <a:r>
              <a:rPr lang="de-DE" sz="2200" dirty="0" smtClean="0">
                <a:solidFill>
                  <a:srgbClr val="004D95"/>
                </a:solidFill>
              </a:rPr>
              <a:t>ohne Abschluss oder BBR</a:t>
            </a:r>
            <a:r>
              <a:rPr lang="de-DE" sz="2200" dirty="0">
                <a:solidFill>
                  <a:srgbClr val="004D95"/>
                </a:solidFill>
              </a:rPr>
              <a:t>, 16 – 18 </a:t>
            </a:r>
            <a:r>
              <a:rPr lang="de-DE" sz="2200" dirty="0" smtClean="0">
                <a:solidFill>
                  <a:srgbClr val="004D95"/>
                </a:solidFill>
              </a:rPr>
              <a:t>J.</a:t>
            </a:r>
          </a:p>
          <a:p>
            <a:pPr marL="800100" lvl="2" indent="-342900">
              <a:buFont typeface="Wingdings" panose="05000000000000000000" pitchFamily="2" charset="2"/>
              <a:buChar char="§"/>
            </a:pPr>
            <a:r>
              <a:rPr lang="de-DE" sz="2200" dirty="0" smtClean="0">
                <a:solidFill>
                  <a:srgbClr val="004D95"/>
                </a:solidFill>
              </a:rPr>
              <a:t>kognitive und sozial-emotionale Einschränkungen</a:t>
            </a:r>
            <a:endParaRPr lang="de-DE" sz="2200" dirty="0">
              <a:solidFill>
                <a:srgbClr val="004D95"/>
              </a:solidFill>
            </a:endParaRPr>
          </a:p>
        </p:txBody>
      </p:sp>
    </p:spTree>
    <p:extLst>
      <p:ext uri="{BB962C8B-B14F-4D97-AF65-F5344CB8AC3E}">
        <p14:creationId xmlns:p14="http://schemas.microsoft.com/office/powerpoint/2010/main" val="2948393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565198" y="2780928"/>
            <a:ext cx="7715214" cy="5155257"/>
          </a:xfrm>
          <a:prstGeom prst="rect">
            <a:avLst/>
          </a:prstGeom>
          <a:noFill/>
        </p:spPr>
        <p:txBody>
          <a:bodyPr wrap="square" rtlCol="0">
            <a:spAutoFit/>
          </a:bodyPr>
          <a:lstStyle/>
          <a:p>
            <a:pPr lvl="1">
              <a:lnSpc>
                <a:spcPct val="125000"/>
              </a:lnSpc>
            </a:pPr>
            <a:r>
              <a:rPr lang="de-DE" sz="2400" b="1" dirty="0" smtClean="0">
                <a:solidFill>
                  <a:srgbClr val="004D95"/>
                </a:solidFill>
              </a:rPr>
              <a:t>2. Organisation der verschiedenen Kohorten</a:t>
            </a:r>
          </a:p>
          <a:p>
            <a:pPr lvl="1">
              <a:lnSpc>
                <a:spcPct val="125000"/>
              </a:lnSpc>
            </a:pPr>
            <a:r>
              <a:rPr lang="de-DE" sz="2400" b="1" dirty="0">
                <a:solidFill>
                  <a:srgbClr val="004D95"/>
                </a:solidFill>
              </a:rPr>
              <a:t> </a:t>
            </a:r>
            <a:r>
              <a:rPr lang="de-DE" sz="2400" b="1" dirty="0" smtClean="0">
                <a:solidFill>
                  <a:srgbClr val="004D95"/>
                </a:solidFill>
              </a:rPr>
              <a:t>  </a:t>
            </a:r>
          </a:p>
          <a:p>
            <a:pPr marL="800100" lvl="1" indent="-342900">
              <a:lnSpc>
                <a:spcPct val="125000"/>
              </a:lnSpc>
              <a:buFont typeface="Arial" panose="020B0604020202020204" pitchFamily="34" charset="0"/>
              <a:buChar char="•"/>
            </a:pPr>
            <a:r>
              <a:rPr lang="de-DE" sz="2400" b="1" dirty="0" smtClean="0">
                <a:solidFill>
                  <a:schemeClr val="tx2">
                    <a:lumMod val="40000"/>
                    <a:lumOff val="60000"/>
                  </a:schemeClr>
                </a:solidFill>
              </a:rPr>
              <a:t>1. Kohorte (</a:t>
            </a:r>
            <a:r>
              <a:rPr lang="de-DE" sz="2400" dirty="0" smtClean="0">
                <a:solidFill>
                  <a:schemeClr val="tx2">
                    <a:lumMod val="40000"/>
                    <a:lumOff val="60000"/>
                  </a:schemeClr>
                </a:solidFill>
              </a:rPr>
              <a:t>11.11</a:t>
            </a:r>
            <a:r>
              <a:rPr lang="de-DE" sz="2400" dirty="0">
                <a:solidFill>
                  <a:schemeClr val="tx2">
                    <a:lumMod val="40000"/>
                    <a:lumOff val="60000"/>
                  </a:schemeClr>
                </a:solidFill>
              </a:rPr>
              <a:t>. – </a:t>
            </a:r>
            <a:r>
              <a:rPr lang="de-DE" sz="2400" dirty="0" smtClean="0">
                <a:solidFill>
                  <a:schemeClr val="tx2">
                    <a:lumMod val="40000"/>
                    <a:lumOff val="60000"/>
                  </a:schemeClr>
                </a:solidFill>
              </a:rPr>
              <a:t>08.12.2018)</a:t>
            </a:r>
          </a:p>
          <a:p>
            <a:pPr marL="800100" lvl="1" indent="-342900">
              <a:lnSpc>
                <a:spcPct val="125000"/>
              </a:lnSpc>
              <a:buFont typeface="Arial" panose="020B0604020202020204" pitchFamily="34" charset="0"/>
              <a:buChar char="•"/>
            </a:pPr>
            <a:r>
              <a:rPr lang="de-DE" sz="2400" b="1" dirty="0" smtClean="0">
                <a:solidFill>
                  <a:srgbClr val="004D95"/>
                </a:solidFill>
              </a:rPr>
              <a:t>2. Kohorte </a:t>
            </a:r>
            <a:r>
              <a:rPr lang="de-DE" sz="2400" dirty="0" smtClean="0">
                <a:solidFill>
                  <a:srgbClr val="004D95"/>
                </a:solidFill>
              </a:rPr>
              <a:t>(17.02.19 – 16.03.2019)</a:t>
            </a:r>
          </a:p>
          <a:p>
            <a:pPr marL="800100" lvl="1" indent="-342900">
              <a:lnSpc>
                <a:spcPct val="125000"/>
              </a:lnSpc>
              <a:buFont typeface="Wingdings" panose="05000000000000000000" pitchFamily="2" charset="2"/>
              <a:buChar char="§"/>
            </a:pPr>
            <a:r>
              <a:rPr lang="de-DE" sz="2200" b="1" dirty="0" smtClean="0">
                <a:solidFill>
                  <a:srgbClr val="004D95"/>
                </a:solidFill>
              </a:rPr>
              <a:t>4 </a:t>
            </a:r>
            <a:r>
              <a:rPr lang="de-DE" sz="2200" b="1" dirty="0">
                <a:solidFill>
                  <a:srgbClr val="004D95"/>
                </a:solidFill>
              </a:rPr>
              <a:t>Wochen </a:t>
            </a:r>
            <a:r>
              <a:rPr lang="de-DE" sz="2200" dirty="0">
                <a:solidFill>
                  <a:srgbClr val="004D95"/>
                </a:solidFill>
              </a:rPr>
              <a:t>(1 </a:t>
            </a:r>
            <a:r>
              <a:rPr lang="de-DE" sz="2200" dirty="0" smtClean="0">
                <a:solidFill>
                  <a:srgbClr val="004D95"/>
                </a:solidFill>
              </a:rPr>
              <a:t>W Sprachkurs &amp; Orientierung, 3 W Praktikum)</a:t>
            </a:r>
          </a:p>
          <a:p>
            <a:pPr marL="800100" lvl="1" indent="-342900">
              <a:lnSpc>
                <a:spcPct val="125000"/>
              </a:lnSpc>
              <a:buFont typeface="Wingdings" panose="05000000000000000000" pitchFamily="2" charset="2"/>
              <a:buChar char="§"/>
            </a:pPr>
            <a:r>
              <a:rPr lang="de-DE" sz="2200" b="1" dirty="0" smtClean="0">
                <a:solidFill>
                  <a:srgbClr val="004D95"/>
                </a:solidFill>
              </a:rPr>
              <a:t>Praktikumsplätze</a:t>
            </a:r>
            <a:r>
              <a:rPr lang="de-DE" sz="2200" dirty="0" smtClean="0">
                <a:solidFill>
                  <a:srgbClr val="004D95"/>
                </a:solidFill>
              </a:rPr>
              <a:t>: Maler, Schreiner, Bäckerei, Hotelküche, Seniorenheim, Behindertenheim</a:t>
            </a:r>
            <a:r>
              <a:rPr lang="de-DE" sz="2200" dirty="0">
                <a:solidFill>
                  <a:srgbClr val="004D95"/>
                </a:solidFill>
              </a:rPr>
              <a:t>, </a:t>
            </a:r>
            <a:r>
              <a:rPr lang="de-DE" sz="2200" dirty="0" smtClean="0">
                <a:solidFill>
                  <a:srgbClr val="004D95"/>
                </a:solidFill>
              </a:rPr>
              <a:t>Kindergarten, Gärtnerei, Bibliothek, Kantine</a:t>
            </a:r>
          </a:p>
          <a:p>
            <a:pPr marL="1257300" lvl="2" indent="-342900">
              <a:lnSpc>
                <a:spcPct val="125000"/>
              </a:lnSpc>
              <a:buFont typeface="Wingdings" panose="05000000000000000000" pitchFamily="2" charset="2"/>
              <a:buChar char="§"/>
            </a:pPr>
            <a:endParaRPr lang="de-DE" sz="2200" dirty="0" smtClean="0">
              <a:solidFill>
                <a:srgbClr val="004D95"/>
              </a:solidFill>
            </a:endParaRPr>
          </a:p>
          <a:p>
            <a:pPr marL="1257300" lvl="2" indent="-342900">
              <a:lnSpc>
                <a:spcPct val="125000"/>
              </a:lnSpc>
              <a:buFont typeface="Wingdings" panose="05000000000000000000" pitchFamily="2" charset="2"/>
              <a:buChar char="§"/>
            </a:pPr>
            <a:endParaRPr lang="de-DE" sz="2200" dirty="0" smtClean="0">
              <a:solidFill>
                <a:srgbClr val="004D95"/>
              </a:solidFill>
            </a:endParaRPr>
          </a:p>
          <a:p>
            <a:pPr lvl="1"/>
            <a:endParaRPr lang="de-DE" sz="2200" dirty="0" smtClean="0">
              <a:solidFill>
                <a:srgbClr val="004D95"/>
              </a:solidFill>
            </a:endParaRPr>
          </a:p>
          <a:p>
            <a:pPr marL="914400" lvl="1" indent="-457200">
              <a:buFont typeface="+mj-lt"/>
              <a:buAutoNum type="arabicPeriod"/>
            </a:pPr>
            <a:endParaRPr lang="de-DE" sz="2200" dirty="0">
              <a:solidFill>
                <a:srgbClr val="004D95"/>
              </a:solidFill>
            </a:endParaRPr>
          </a:p>
        </p:txBody>
      </p:sp>
      <p:grpSp>
        <p:nvGrpSpPr>
          <p:cNvPr id="6" name="Gruppieren 5"/>
          <p:cNvGrpSpPr/>
          <p:nvPr/>
        </p:nvGrpSpPr>
        <p:grpSpPr>
          <a:xfrm>
            <a:off x="370508" y="514024"/>
            <a:ext cx="8395667" cy="2054225"/>
            <a:chOff x="370508" y="548680"/>
            <a:chExt cx="8395667" cy="2054225"/>
          </a:xfrm>
        </p:grpSpPr>
        <p:grpSp>
          <p:nvGrpSpPr>
            <p:cNvPr id="11" name="Gruppieren 10"/>
            <p:cNvGrpSpPr/>
            <p:nvPr/>
          </p:nvGrpSpPr>
          <p:grpSpPr>
            <a:xfrm>
              <a:off x="377825" y="548680"/>
              <a:ext cx="8388350" cy="2054225"/>
              <a:chOff x="377825" y="548680"/>
              <a:chExt cx="8388350" cy="2054225"/>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548680"/>
                <a:ext cx="838835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575556" y="908720"/>
                <a:ext cx="184731" cy="461665"/>
              </a:xfrm>
              <a:prstGeom prst="rect">
                <a:avLst/>
              </a:prstGeom>
              <a:noFill/>
            </p:spPr>
            <p:txBody>
              <a:bodyPr wrap="none" rtlCol="0">
                <a:spAutoFit/>
              </a:bodyPr>
              <a:lstStyle/>
              <a:p>
                <a:endParaRPr lang="de-DE" sz="2400" b="1" dirty="0">
                  <a:solidFill>
                    <a:schemeClr val="accent1"/>
                  </a:solidFill>
                </a:endParaRPr>
              </a:p>
            </p:txBody>
          </p:sp>
        </p:grpSp>
        <p:sp>
          <p:nvSpPr>
            <p:cNvPr id="3" name="Rechteck 2"/>
            <p:cNvSpPr/>
            <p:nvPr/>
          </p:nvSpPr>
          <p:spPr>
            <a:xfrm>
              <a:off x="370508" y="940190"/>
              <a:ext cx="3672117" cy="461665"/>
            </a:xfrm>
            <a:prstGeom prst="rect">
              <a:avLst/>
            </a:prstGeom>
          </p:spPr>
          <p:txBody>
            <a:bodyPr wrap="square">
              <a:spAutoFit/>
            </a:bodyPr>
            <a:lstStyle/>
            <a:p>
              <a:pPr marL="971550" lvl="1" indent="-514350">
                <a:buFont typeface="+mj-lt"/>
                <a:buAutoNum type="romanUcPeriod"/>
              </a:pPr>
              <a:r>
                <a:rPr lang="de-DE" sz="2400" b="1" dirty="0" smtClean="0">
                  <a:solidFill>
                    <a:srgbClr val="004D95"/>
                  </a:solidFill>
                </a:rPr>
                <a:t>Projekt-Eckdaten</a:t>
              </a:r>
              <a:endParaRPr lang="de-DE" sz="2400" b="1" dirty="0">
                <a:solidFill>
                  <a:srgbClr val="004D95"/>
                </a:solidFill>
              </a:endParaRPr>
            </a:p>
          </p:txBody>
        </p:sp>
        <p:sp>
          <p:nvSpPr>
            <p:cNvPr id="7" name="Rechteck 6"/>
            <p:cNvSpPr/>
            <p:nvPr/>
          </p:nvSpPr>
          <p:spPr>
            <a:xfrm>
              <a:off x="4178509" y="2210832"/>
              <a:ext cx="4587666" cy="369332"/>
            </a:xfrm>
            <a:prstGeom prst="rect">
              <a:avLst/>
            </a:prstGeom>
          </p:spPr>
          <p:txBody>
            <a:bodyPr wrap="none">
              <a:spAutoFit/>
            </a:bodyPr>
            <a:lstStyle/>
            <a:p>
              <a:pPr algn="ctr"/>
              <a:r>
                <a:rPr lang="de-DE" b="1" dirty="0">
                  <a:solidFill>
                    <a:schemeClr val="tx2"/>
                  </a:solidFill>
                </a:rPr>
                <a:t>Projekt: </a:t>
              </a:r>
              <a:r>
                <a:rPr lang="de-DE" dirty="0">
                  <a:solidFill>
                    <a:schemeClr val="tx2"/>
                  </a:solidFill>
                </a:rPr>
                <a:t>„Versuchen – Überwinden –Erreichen“</a:t>
              </a: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260" y="3068960"/>
            <a:ext cx="996885" cy="100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618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548680"/>
            <a:ext cx="838835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964" y="3717032"/>
            <a:ext cx="2568072" cy="1926054"/>
          </a:xfrm>
          <a:prstGeom prst="rect">
            <a:avLst/>
          </a:prstGeom>
        </p:spPr>
      </p:pic>
      <p:sp>
        <p:nvSpPr>
          <p:cNvPr id="3" name="Rechteck 2"/>
          <p:cNvSpPr/>
          <p:nvPr/>
        </p:nvSpPr>
        <p:spPr>
          <a:xfrm>
            <a:off x="390758" y="800708"/>
            <a:ext cx="3731021" cy="461665"/>
          </a:xfrm>
          <a:prstGeom prst="rect">
            <a:avLst/>
          </a:prstGeom>
        </p:spPr>
        <p:txBody>
          <a:bodyPr wrap="none">
            <a:spAutoFit/>
          </a:bodyPr>
          <a:lstStyle/>
          <a:p>
            <a:pPr lvl="1"/>
            <a:r>
              <a:rPr lang="de-DE" sz="2400" b="1" dirty="0">
                <a:solidFill>
                  <a:srgbClr val="004D95"/>
                </a:solidFill>
              </a:rPr>
              <a:t>II. Auswertung und Fazit</a:t>
            </a:r>
          </a:p>
        </p:txBody>
      </p:sp>
      <p:sp>
        <p:nvSpPr>
          <p:cNvPr id="4" name="Textfeld 3"/>
          <p:cNvSpPr txBox="1"/>
          <p:nvPr/>
        </p:nvSpPr>
        <p:spPr>
          <a:xfrm>
            <a:off x="5006406" y="2846240"/>
            <a:ext cx="2912400" cy="646331"/>
          </a:xfrm>
          <a:prstGeom prst="rect">
            <a:avLst/>
          </a:prstGeom>
          <a:noFill/>
        </p:spPr>
        <p:txBody>
          <a:bodyPr wrap="none" rtlCol="0">
            <a:spAutoFit/>
          </a:bodyPr>
          <a:lstStyle/>
          <a:p>
            <a:pPr algn="r"/>
            <a:r>
              <a:rPr lang="de-DE" dirty="0" smtClean="0">
                <a:solidFill>
                  <a:srgbClr val="004D95"/>
                </a:solidFill>
              </a:rPr>
              <a:t>„Kleine Handwerksbetriebe –</a:t>
            </a:r>
          </a:p>
          <a:p>
            <a:pPr algn="r"/>
            <a:r>
              <a:rPr lang="de-DE" dirty="0" smtClean="0">
                <a:solidFill>
                  <a:srgbClr val="004D95"/>
                </a:solidFill>
              </a:rPr>
              <a:t> tolle Praktikumsplätze“ </a:t>
            </a:r>
            <a:endParaRPr lang="de-DE" dirty="0">
              <a:solidFill>
                <a:srgbClr val="004D95"/>
              </a:solidFill>
            </a:endParaRPr>
          </a:p>
        </p:txBody>
      </p:sp>
      <p:sp>
        <p:nvSpPr>
          <p:cNvPr id="5" name="Textfeld 4"/>
          <p:cNvSpPr txBox="1"/>
          <p:nvPr/>
        </p:nvSpPr>
        <p:spPr>
          <a:xfrm>
            <a:off x="6260973" y="4218394"/>
            <a:ext cx="2435347" cy="923330"/>
          </a:xfrm>
          <a:prstGeom prst="rect">
            <a:avLst/>
          </a:prstGeom>
          <a:noFill/>
        </p:spPr>
        <p:txBody>
          <a:bodyPr wrap="none" rtlCol="0">
            <a:spAutoFit/>
          </a:bodyPr>
          <a:lstStyle/>
          <a:p>
            <a:r>
              <a:rPr lang="de-DE" dirty="0" smtClean="0">
                <a:solidFill>
                  <a:srgbClr val="004D95"/>
                </a:solidFill>
              </a:rPr>
              <a:t>„Im sozialen Bereich</a:t>
            </a:r>
          </a:p>
          <a:p>
            <a:r>
              <a:rPr lang="de-DE" dirty="0" smtClean="0">
                <a:solidFill>
                  <a:srgbClr val="004D95"/>
                </a:solidFill>
              </a:rPr>
              <a:t> sind Englischkenntnisse</a:t>
            </a:r>
          </a:p>
          <a:p>
            <a:r>
              <a:rPr lang="de-DE" dirty="0" smtClean="0">
                <a:solidFill>
                  <a:srgbClr val="004D95"/>
                </a:solidFill>
              </a:rPr>
              <a:t> erforderlich.“</a:t>
            </a:r>
            <a:endParaRPr lang="de-DE" dirty="0">
              <a:solidFill>
                <a:srgbClr val="004D95"/>
              </a:solidFill>
            </a:endParaRPr>
          </a:p>
        </p:txBody>
      </p:sp>
      <p:sp>
        <p:nvSpPr>
          <p:cNvPr id="6" name="Textfeld 5"/>
          <p:cNvSpPr txBox="1"/>
          <p:nvPr/>
        </p:nvSpPr>
        <p:spPr>
          <a:xfrm>
            <a:off x="719572" y="3003848"/>
            <a:ext cx="2019464" cy="923330"/>
          </a:xfrm>
          <a:prstGeom prst="rect">
            <a:avLst/>
          </a:prstGeom>
          <a:noFill/>
        </p:spPr>
        <p:txBody>
          <a:bodyPr wrap="none" rtlCol="0">
            <a:spAutoFit/>
          </a:bodyPr>
          <a:lstStyle/>
          <a:p>
            <a:r>
              <a:rPr lang="de-DE" dirty="0" smtClean="0">
                <a:solidFill>
                  <a:srgbClr val="004D95"/>
                </a:solidFill>
              </a:rPr>
              <a:t>„Um zusammen</a:t>
            </a:r>
          </a:p>
          <a:p>
            <a:r>
              <a:rPr lang="de-DE" dirty="0" smtClean="0">
                <a:solidFill>
                  <a:srgbClr val="004D95"/>
                </a:solidFill>
              </a:rPr>
              <a:t> zu wohnen, muss</a:t>
            </a:r>
          </a:p>
          <a:p>
            <a:r>
              <a:rPr lang="de-DE" dirty="0" smtClean="0">
                <a:solidFill>
                  <a:srgbClr val="004D95"/>
                </a:solidFill>
              </a:rPr>
              <a:t> man tolerant sein.“</a:t>
            </a:r>
            <a:endParaRPr lang="de-DE" dirty="0">
              <a:solidFill>
                <a:srgbClr val="004D95"/>
              </a:solidFill>
            </a:endParaRPr>
          </a:p>
        </p:txBody>
      </p:sp>
      <p:sp>
        <p:nvSpPr>
          <p:cNvPr id="7" name="Textfeld 6"/>
          <p:cNvSpPr txBox="1"/>
          <p:nvPr/>
        </p:nvSpPr>
        <p:spPr>
          <a:xfrm>
            <a:off x="390758" y="4329100"/>
            <a:ext cx="2030171" cy="923330"/>
          </a:xfrm>
          <a:prstGeom prst="rect">
            <a:avLst/>
          </a:prstGeom>
          <a:noFill/>
        </p:spPr>
        <p:txBody>
          <a:bodyPr wrap="none" rtlCol="0">
            <a:spAutoFit/>
          </a:bodyPr>
          <a:lstStyle/>
          <a:p>
            <a:r>
              <a:rPr lang="de-DE" dirty="0" smtClean="0">
                <a:solidFill>
                  <a:srgbClr val="004D95"/>
                </a:solidFill>
              </a:rPr>
              <a:t>„Probleme müssen</a:t>
            </a:r>
          </a:p>
          <a:p>
            <a:r>
              <a:rPr lang="de-DE" dirty="0" smtClean="0">
                <a:solidFill>
                  <a:srgbClr val="004D95"/>
                </a:solidFill>
              </a:rPr>
              <a:t> allein</a:t>
            </a:r>
          </a:p>
          <a:p>
            <a:r>
              <a:rPr lang="de-DE" dirty="0" smtClean="0">
                <a:solidFill>
                  <a:srgbClr val="004D95"/>
                </a:solidFill>
              </a:rPr>
              <a:t> bewältigt werden.“</a:t>
            </a:r>
            <a:endParaRPr lang="de-DE" dirty="0">
              <a:solidFill>
                <a:srgbClr val="004D95"/>
              </a:solidFill>
            </a:endParaRPr>
          </a:p>
        </p:txBody>
      </p:sp>
      <p:sp>
        <p:nvSpPr>
          <p:cNvPr id="11" name="Rechteck 10"/>
          <p:cNvSpPr/>
          <p:nvPr/>
        </p:nvSpPr>
        <p:spPr>
          <a:xfrm>
            <a:off x="4168773" y="2212014"/>
            <a:ext cx="4587666" cy="369332"/>
          </a:xfrm>
          <a:prstGeom prst="rect">
            <a:avLst/>
          </a:prstGeom>
        </p:spPr>
        <p:txBody>
          <a:bodyPr wrap="none">
            <a:spAutoFit/>
          </a:bodyPr>
          <a:lstStyle/>
          <a:p>
            <a:pPr algn="ctr"/>
            <a:r>
              <a:rPr lang="de-DE" b="1" dirty="0">
                <a:solidFill>
                  <a:schemeClr val="tx2"/>
                </a:solidFill>
              </a:rPr>
              <a:t>Projekt: </a:t>
            </a:r>
            <a:r>
              <a:rPr lang="de-DE" dirty="0">
                <a:solidFill>
                  <a:schemeClr val="tx2"/>
                </a:solidFill>
              </a:rPr>
              <a:t>„Versuchen – Überwinden –Erreichen“</a:t>
            </a:r>
          </a:p>
        </p:txBody>
      </p:sp>
      <p:sp>
        <p:nvSpPr>
          <p:cNvPr id="8" name="Textfeld 7"/>
          <p:cNvSpPr txBox="1"/>
          <p:nvPr/>
        </p:nvSpPr>
        <p:spPr>
          <a:xfrm>
            <a:off x="4572000" y="6001173"/>
            <a:ext cx="3750194" cy="369332"/>
          </a:xfrm>
          <a:prstGeom prst="rect">
            <a:avLst/>
          </a:prstGeom>
          <a:noFill/>
        </p:spPr>
        <p:txBody>
          <a:bodyPr wrap="none" rtlCol="0">
            <a:spAutoFit/>
          </a:bodyPr>
          <a:lstStyle/>
          <a:p>
            <a:r>
              <a:rPr lang="de-DE" dirty="0" smtClean="0">
                <a:solidFill>
                  <a:srgbClr val="004D95"/>
                </a:solidFill>
              </a:rPr>
              <a:t>„Sehr zugewandte Mitarbeiter*innen“</a:t>
            </a:r>
            <a:endParaRPr lang="de-DE" dirty="0">
              <a:solidFill>
                <a:srgbClr val="004D95"/>
              </a:solidFill>
            </a:endParaRPr>
          </a:p>
        </p:txBody>
      </p:sp>
      <p:sp>
        <p:nvSpPr>
          <p:cNvPr id="9" name="Textfeld 8"/>
          <p:cNvSpPr txBox="1"/>
          <p:nvPr/>
        </p:nvSpPr>
        <p:spPr>
          <a:xfrm>
            <a:off x="531027" y="5539508"/>
            <a:ext cx="2396554" cy="923330"/>
          </a:xfrm>
          <a:prstGeom prst="rect">
            <a:avLst/>
          </a:prstGeom>
          <a:noFill/>
        </p:spPr>
        <p:txBody>
          <a:bodyPr wrap="none" rtlCol="0">
            <a:spAutoFit/>
          </a:bodyPr>
          <a:lstStyle/>
          <a:p>
            <a:pPr algn="r"/>
            <a:r>
              <a:rPr lang="de-DE" dirty="0" smtClean="0">
                <a:solidFill>
                  <a:srgbClr val="004D95"/>
                </a:solidFill>
              </a:rPr>
              <a:t>„Erstaunlich, wie</a:t>
            </a:r>
          </a:p>
          <a:p>
            <a:pPr algn="r"/>
            <a:r>
              <a:rPr lang="de-DE" dirty="0" smtClean="0">
                <a:solidFill>
                  <a:srgbClr val="004D95"/>
                </a:solidFill>
              </a:rPr>
              <a:t> schnell einige Kontakte</a:t>
            </a:r>
          </a:p>
          <a:p>
            <a:pPr algn="r"/>
            <a:r>
              <a:rPr lang="de-DE" dirty="0" smtClean="0">
                <a:solidFill>
                  <a:srgbClr val="004D95"/>
                </a:solidFill>
              </a:rPr>
              <a:t> geschlossen haben.“ </a:t>
            </a:r>
            <a:endParaRPr lang="de-DE" dirty="0">
              <a:solidFill>
                <a:srgbClr val="004D95"/>
              </a:solidFill>
            </a:endParaRPr>
          </a:p>
        </p:txBody>
      </p:sp>
    </p:spTree>
    <p:extLst>
      <p:ext uri="{BB962C8B-B14F-4D97-AF65-F5344CB8AC3E}">
        <p14:creationId xmlns:p14="http://schemas.microsoft.com/office/powerpoint/2010/main" val="361835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3071" y="2849893"/>
            <a:ext cx="1996014" cy="143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Grafik 14"/>
          <p:cNvPicPr>
            <a:picLocks noChangeAspect="1"/>
          </p:cNvPicPr>
          <p:nvPr/>
        </p:nvPicPr>
        <p:blipFill rotWithShape="1">
          <a:blip r:embed="rId3" cstate="print">
            <a:extLst>
              <a:ext uri="{28A0092B-C50C-407E-A947-70E740481C1C}">
                <a14:useLocalDpi xmlns:a14="http://schemas.microsoft.com/office/drawing/2010/main" val="0"/>
              </a:ext>
            </a:extLst>
          </a:blip>
          <a:srcRect l="6935" t="20921" r="9502" b="13992"/>
          <a:stretch/>
        </p:blipFill>
        <p:spPr>
          <a:xfrm>
            <a:off x="3865831" y="4555868"/>
            <a:ext cx="2398357" cy="1401009"/>
          </a:xfrm>
          <a:prstGeom prst="rect">
            <a:avLst/>
          </a:prstGeom>
        </p:spPr>
      </p:pic>
      <p:grpSp>
        <p:nvGrpSpPr>
          <p:cNvPr id="7" name="Gruppieren 6"/>
          <p:cNvGrpSpPr/>
          <p:nvPr/>
        </p:nvGrpSpPr>
        <p:grpSpPr>
          <a:xfrm>
            <a:off x="311905" y="527121"/>
            <a:ext cx="8444534" cy="2054225"/>
            <a:chOff x="311905" y="527121"/>
            <a:chExt cx="8444534" cy="2054225"/>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089" y="527121"/>
              <a:ext cx="838835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ieren 1"/>
            <p:cNvGrpSpPr/>
            <p:nvPr/>
          </p:nvGrpSpPr>
          <p:grpSpPr>
            <a:xfrm>
              <a:off x="311905" y="908720"/>
              <a:ext cx="8444534" cy="1672626"/>
              <a:chOff x="311905" y="908720"/>
              <a:chExt cx="8444534" cy="1672626"/>
            </a:xfrm>
          </p:grpSpPr>
          <p:sp>
            <p:nvSpPr>
              <p:cNvPr id="5" name="Rechteck 4"/>
              <p:cNvSpPr/>
              <p:nvPr/>
            </p:nvSpPr>
            <p:spPr>
              <a:xfrm>
                <a:off x="4168773" y="2212014"/>
                <a:ext cx="4587666" cy="369332"/>
              </a:xfrm>
              <a:prstGeom prst="rect">
                <a:avLst/>
              </a:prstGeom>
            </p:spPr>
            <p:txBody>
              <a:bodyPr wrap="none">
                <a:spAutoFit/>
              </a:bodyPr>
              <a:lstStyle/>
              <a:p>
                <a:pPr algn="ctr"/>
                <a:r>
                  <a:rPr lang="de-DE" b="1" dirty="0">
                    <a:solidFill>
                      <a:schemeClr val="tx2"/>
                    </a:solidFill>
                  </a:rPr>
                  <a:t>Projekt: </a:t>
                </a:r>
                <a:r>
                  <a:rPr lang="de-DE" dirty="0">
                    <a:solidFill>
                      <a:schemeClr val="tx2"/>
                    </a:solidFill>
                  </a:rPr>
                  <a:t>„Versuchen – Überwinden –Erreichen“</a:t>
                </a:r>
              </a:p>
            </p:txBody>
          </p:sp>
          <p:sp>
            <p:nvSpPr>
              <p:cNvPr id="6" name="Rechteck 5"/>
              <p:cNvSpPr/>
              <p:nvPr/>
            </p:nvSpPr>
            <p:spPr>
              <a:xfrm>
                <a:off x="311905" y="908720"/>
                <a:ext cx="5565065" cy="461665"/>
              </a:xfrm>
              <a:prstGeom prst="rect">
                <a:avLst/>
              </a:prstGeom>
            </p:spPr>
            <p:txBody>
              <a:bodyPr wrap="square">
                <a:spAutoFit/>
              </a:bodyPr>
              <a:lstStyle/>
              <a:p>
                <a:pPr lvl="1"/>
                <a:r>
                  <a:rPr lang="de-DE" sz="2400" b="1" dirty="0" smtClean="0">
                    <a:solidFill>
                      <a:srgbClr val="004D95"/>
                    </a:solidFill>
                  </a:rPr>
                  <a:t>II. Auswertung und Fazit</a:t>
                </a:r>
                <a:endParaRPr lang="de-DE" sz="2400" b="1" dirty="0">
                  <a:solidFill>
                    <a:srgbClr val="004D95"/>
                  </a:solidFill>
                </a:endParaRPr>
              </a:p>
            </p:txBody>
          </p:sp>
        </p:grpSp>
      </p:grpSp>
      <p:sp>
        <p:nvSpPr>
          <p:cNvPr id="4" name="Textfeld 3"/>
          <p:cNvSpPr txBox="1"/>
          <p:nvPr/>
        </p:nvSpPr>
        <p:spPr>
          <a:xfrm>
            <a:off x="4689085" y="2777779"/>
            <a:ext cx="2196244" cy="646331"/>
          </a:xfrm>
          <a:prstGeom prst="rect">
            <a:avLst/>
          </a:prstGeom>
          <a:noFill/>
        </p:spPr>
        <p:txBody>
          <a:bodyPr wrap="square" rtlCol="0">
            <a:spAutoFit/>
          </a:bodyPr>
          <a:lstStyle/>
          <a:p>
            <a:r>
              <a:rPr lang="de-DE" dirty="0" smtClean="0">
                <a:solidFill>
                  <a:srgbClr val="004D95"/>
                </a:solidFill>
              </a:rPr>
              <a:t>„Brescia ist viel sauberer als Berlin“</a:t>
            </a:r>
            <a:endParaRPr lang="de-DE" dirty="0">
              <a:solidFill>
                <a:srgbClr val="004D95"/>
              </a:solidFill>
            </a:endParaRPr>
          </a:p>
        </p:txBody>
      </p:sp>
      <p:sp>
        <p:nvSpPr>
          <p:cNvPr id="8" name="Textfeld 7"/>
          <p:cNvSpPr txBox="1"/>
          <p:nvPr/>
        </p:nvSpPr>
        <p:spPr>
          <a:xfrm>
            <a:off x="5070959" y="3466317"/>
            <a:ext cx="1346736" cy="923330"/>
          </a:xfrm>
          <a:prstGeom prst="rect">
            <a:avLst/>
          </a:prstGeom>
          <a:noFill/>
        </p:spPr>
        <p:txBody>
          <a:bodyPr wrap="square" rtlCol="0">
            <a:spAutoFit/>
          </a:bodyPr>
          <a:lstStyle/>
          <a:p>
            <a:pPr algn="ctr"/>
            <a:r>
              <a:rPr lang="de-DE" dirty="0" smtClean="0">
                <a:solidFill>
                  <a:srgbClr val="FF0000"/>
                </a:solidFill>
              </a:rPr>
              <a:t>„Ich habe Italienisch</a:t>
            </a:r>
          </a:p>
          <a:p>
            <a:pPr algn="ctr"/>
            <a:r>
              <a:rPr lang="de-DE" dirty="0" smtClean="0">
                <a:solidFill>
                  <a:srgbClr val="FF0000"/>
                </a:solidFill>
              </a:rPr>
              <a:t> gelernt.“</a:t>
            </a:r>
            <a:endParaRPr lang="de-DE" dirty="0">
              <a:solidFill>
                <a:srgbClr val="FF0000"/>
              </a:solidFill>
            </a:endParaRPr>
          </a:p>
        </p:txBody>
      </p:sp>
      <p:sp>
        <p:nvSpPr>
          <p:cNvPr id="9" name="Textfeld 8"/>
          <p:cNvSpPr txBox="1"/>
          <p:nvPr/>
        </p:nvSpPr>
        <p:spPr>
          <a:xfrm>
            <a:off x="6722608" y="2969379"/>
            <a:ext cx="2033831" cy="923330"/>
          </a:xfrm>
          <a:prstGeom prst="rect">
            <a:avLst/>
          </a:prstGeom>
          <a:noFill/>
        </p:spPr>
        <p:txBody>
          <a:bodyPr wrap="square" rtlCol="0">
            <a:spAutoFit/>
          </a:bodyPr>
          <a:lstStyle/>
          <a:p>
            <a:pPr algn="ctr"/>
            <a:r>
              <a:rPr lang="de-DE" dirty="0" smtClean="0">
                <a:solidFill>
                  <a:srgbClr val="004D95"/>
                </a:solidFill>
              </a:rPr>
              <a:t>„Ich habe hier </a:t>
            </a:r>
          </a:p>
          <a:p>
            <a:pPr algn="ctr"/>
            <a:r>
              <a:rPr lang="de-DE" dirty="0" smtClean="0">
                <a:solidFill>
                  <a:srgbClr val="004D95"/>
                </a:solidFill>
              </a:rPr>
              <a:t>viele Leute kennengelernt.“</a:t>
            </a:r>
            <a:endParaRPr lang="de-DE" dirty="0">
              <a:solidFill>
                <a:srgbClr val="004D95"/>
              </a:solidFill>
            </a:endParaRPr>
          </a:p>
        </p:txBody>
      </p:sp>
      <p:sp>
        <p:nvSpPr>
          <p:cNvPr id="10" name="Textfeld 9"/>
          <p:cNvSpPr txBox="1"/>
          <p:nvPr/>
        </p:nvSpPr>
        <p:spPr>
          <a:xfrm>
            <a:off x="354567" y="4411083"/>
            <a:ext cx="1548172" cy="923330"/>
          </a:xfrm>
          <a:prstGeom prst="rect">
            <a:avLst/>
          </a:prstGeom>
          <a:noFill/>
        </p:spPr>
        <p:txBody>
          <a:bodyPr wrap="square" rtlCol="0">
            <a:spAutoFit/>
          </a:bodyPr>
          <a:lstStyle/>
          <a:p>
            <a:pPr algn="ctr"/>
            <a:r>
              <a:rPr lang="de-DE" dirty="0" smtClean="0">
                <a:solidFill>
                  <a:srgbClr val="004D95"/>
                </a:solidFill>
              </a:rPr>
              <a:t>„Ich habe mein Englisch verbessert“</a:t>
            </a:r>
            <a:endParaRPr lang="de-DE" dirty="0">
              <a:solidFill>
                <a:srgbClr val="004D95"/>
              </a:solidFill>
            </a:endParaRPr>
          </a:p>
        </p:txBody>
      </p:sp>
      <p:sp>
        <p:nvSpPr>
          <p:cNvPr id="11" name="Textfeld 10"/>
          <p:cNvSpPr txBox="1"/>
          <p:nvPr/>
        </p:nvSpPr>
        <p:spPr>
          <a:xfrm>
            <a:off x="843150" y="3569543"/>
            <a:ext cx="1656184" cy="646331"/>
          </a:xfrm>
          <a:prstGeom prst="rect">
            <a:avLst/>
          </a:prstGeom>
          <a:noFill/>
        </p:spPr>
        <p:txBody>
          <a:bodyPr wrap="square" rtlCol="0">
            <a:spAutoFit/>
          </a:bodyPr>
          <a:lstStyle/>
          <a:p>
            <a:r>
              <a:rPr lang="de-DE" dirty="0" smtClean="0">
                <a:solidFill>
                  <a:srgbClr val="FF0000"/>
                </a:solidFill>
              </a:rPr>
              <a:t>„Die Arbeit hat mir gefallen.“</a:t>
            </a:r>
            <a:endParaRPr lang="de-DE" dirty="0">
              <a:solidFill>
                <a:srgbClr val="FF0000"/>
              </a:solidFill>
            </a:endParaRPr>
          </a:p>
        </p:txBody>
      </p:sp>
      <p:sp>
        <p:nvSpPr>
          <p:cNvPr id="12" name="Textfeld 11"/>
          <p:cNvSpPr txBox="1"/>
          <p:nvPr/>
        </p:nvSpPr>
        <p:spPr>
          <a:xfrm>
            <a:off x="431738" y="2715607"/>
            <a:ext cx="1820649" cy="923330"/>
          </a:xfrm>
          <a:prstGeom prst="rect">
            <a:avLst/>
          </a:prstGeom>
          <a:noFill/>
        </p:spPr>
        <p:txBody>
          <a:bodyPr wrap="square" rtlCol="0">
            <a:spAutoFit/>
          </a:bodyPr>
          <a:lstStyle/>
          <a:p>
            <a:pPr algn="ctr"/>
            <a:r>
              <a:rPr lang="de-DE" dirty="0" smtClean="0">
                <a:solidFill>
                  <a:srgbClr val="004D95"/>
                </a:solidFill>
              </a:rPr>
              <a:t>„Ich würde mehr auf das Geld achten.“</a:t>
            </a:r>
            <a:endParaRPr lang="de-DE" dirty="0">
              <a:solidFill>
                <a:srgbClr val="004D95"/>
              </a:solidFill>
            </a:endParaRPr>
          </a:p>
        </p:txBody>
      </p:sp>
      <p:sp>
        <p:nvSpPr>
          <p:cNvPr id="13" name="Textfeld 12"/>
          <p:cNvSpPr txBox="1"/>
          <p:nvPr/>
        </p:nvSpPr>
        <p:spPr>
          <a:xfrm>
            <a:off x="1885069" y="4356537"/>
            <a:ext cx="1974493" cy="1200329"/>
          </a:xfrm>
          <a:prstGeom prst="rect">
            <a:avLst/>
          </a:prstGeom>
          <a:noFill/>
        </p:spPr>
        <p:txBody>
          <a:bodyPr wrap="square" rtlCol="0">
            <a:spAutoFit/>
          </a:bodyPr>
          <a:lstStyle/>
          <a:p>
            <a:pPr algn="ctr"/>
            <a:r>
              <a:rPr lang="de-DE" dirty="0" smtClean="0">
                <a:solidFill>
                  <a:srgbClr val="FF0000"/>
                </a:solidFill>
              </a:rPr>
              <a:t>„Ich weiß jetzt, dass der Beruf nichts  für mich ist.“</a:t>
            </a:r>
            <a:endParaRPr lang="de-DE" dirty="0">
              <a:solidFill>
                <a:srgbClr val="FF0000"/>
              </a:solidFill>
            </a:endParaRPr>
          </a:p>
        </p:txBody>
      </p:sp>
      <p:sp>
        <p:nvSpPr>
          <p:cNvPr id="16" name="Textfeld 15"/>
          <p:cNvSpPr txBox="1"/>
          <p:nvPr/>
        </p:nvSpPr>
        <p:spPr>
          <a:xfrm>
            <a:off x="6613078" y="4266132"/>
            <a:ext cx="1790709" cy="646331"/>
          </a:xfrm>
          <a:prstGeom prst="rect">
            <a:avLst/>
          </a:prstGeom>
          <a:noFill/>
        </p:spPr>
        <p:txBody>
          <a:bodyPr wrap="square" rtlCol="0">
            <a:spAutoFit/>
          </a:bodyPr>
          <a:lstStyle/>
          <a:p>
            <a:pPr algn="ctr"/>
            <a:r>
              <a:rPr lang="de-DE" dirty="0" smtClean="0">
                <a:solidFill>
                  <a:srgbClr val="00B050"/>
                </a:solidFill>
              </a:rPr>
              <a:t>„Die Stimmung ist super!“</a:t>
            </a:r>
            <a:endParaRPr lang="de-DE" dirty="0">
              <a:solidFill>
                <a:srgbClr val="00B050"/>
              </a:solidFill>
            </a:endParaRPr>
          </a:p>
        </p:txBody>
      </p:sp>
      <p:sp>
        <p:nvSpPr>
          <p:cNvPr id="17" name="Textfeld 16"/>
          <p:cNvSpPr txBox="1"/>
          <p:nvPr/>
        </p:nvSpPr>
        <p:spPr>
          <a:xfrm>
            <a:off x="311905" y="5621157"/>
            <a:ext cx="3369384" cy="369332"/>
          </a:xfrm>
          <a:prstGeom prst="rect">
            <a:avLst/>
          </a:prstGeom>
          <a:noFill/>
        </p:spPr>
        <p:txBody>
          <a:bodyPr wrap="none" rtlCol="0">
            <a:spAutoFit/>
          </a:bodyPr>
          <a:lstStyle/>
          <a:p>
            <a:r>
              <a:rPr lang="de-DE" dirty="0" smtClean="0">
                <a:solidFill>
                  <a:srgbClr val="FF0000"/>
                </a:solidFill>
              </a:rPr>
              <a:t>„Ich bin so selbständig geworden“</a:t>
            </a:r>
            <a:endParaRPr lang="de-DE" dirty="0">
              <a:solidFill>
                <a:srgbClr val="FF0000"/>
              </a:solidFill>
            </a:endParaRPr>
          </a:p>
        </p:txBody>
      </p:sp>
      <p:sp>
        <p:nvSpPr>
          <p:cNvPr id="18" name="Textfeld 17"/>
          <p:cNvSpPr txBox="1"/>
          <p:nvPr/>
        </p:nvSpPr>
        <p:spPr>
          <a:xfrm>
            <a:off x="6507484" y="5251825"/>
            <a:ext cx="2001895" cy="369332"/>
          </a:xfrm>
          <a:prstGeom prst="rect">
            <a:avLst/>
          </a:prstGeom>
          <a:noFill/>
        </p:spPr>
        <p:txBody>
          <a:bodyPr wrap="none" rtlCol="0">
            <a:spAutoFit/>
          </a:bodyPr>
          <a:lstStyle/>
          <a:p>
            <a:r>
              <a:rPr lang="de-DE" dirty="0" smtClean="0">
                <a:solidFill>
                  <a:srgbClr val="00B050"/>
                </a:solidFill>
              </a:rPr>
              <a:t>„Venedig ist schön“</a:t>
            </a:r>
            <a:endParaRPr lang="de-DE" dirty="0">
              <a:solidFill>
                <a:srgbClr val="00B050"/>
              </a:solidFill>
            </a:endParaRPr>
          </a:p>
        </p:txBody>
      </p:sp>
      <p:sp>
        <p:nvSpPr>
          <p:cNvPr id="19" name="Textfeld 18"/>
          <p:cNvSpPr txBox="1"/>
          <p:nvPr/>
        </p:nvSpPr>
        <p:spPr>
          <a:xfrm>
            <a:off x="5019608" y="6068205"/>
            <a:ext cx="2975751" cy="369332"/>
          </a:xfrm>
          <a:prstGeom prst="rect">
            <a:avLst/>
          </a:prstGeom>
          <a:noFill/>
        </p:spPr>
        <p:txBody>
          <a:bodyPr wrap="none" rtlCol="0">
            <a:spAutoFit/>
          </a:bodyPr>
          <a:lstStyle/>
          <a:p>
            <a:r>
              <a:rPr lang="de-DE" dirty="0" smtClean="0">
                <a:solidFill>
                  <a:srgbClr val="00B050"/>
                </a:solidFill>
              </a:rPr>
              <a:t>„Gut, dass es </a:t>
            </a:r>
            <a:r>
              <a:rPr lang="de-DE" dirty="0" err="1" smtClean="0">
                <a:solidFill>
                  <a:srgbClr val="00B050"/>
                </a:solidFill>
              </a:rPr>
              <a:t>Whatsapp</a:t>
            </a:r>
            <a:r>
              <a:rPr lang="de-DE" dirty="0" smtClean="0">
                <a:solidFill>
                  <a:srgbClr val="00B050"/>
                </a:solidFill>
              </a:rPr>
              <a:t> gibt.“</a:t>
            </a:r>
            <a:endParaRPr lang="de-DE" dirty="0">
              <a:solidFill>
                <a:srgbClr val="00B050"/>
              </a:solidFill>
            </a:endParaRPr>
          </a:p>
        </p:txBody>
      </p:sp>
    </p:spTree>
    <p:extLst>
      <p:ext uri="{BB962C8B-B14F-4D97-AF65-F5344CB8AC3E}">
        <p14:creationId xmlns:p14="http://schemas.microsoft.com/office/powerpoint/2010/main" val="49423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377825" y="548680"/>
            <a:ext cx="8393705" cy="2054225"/>
            <a:chOff x="377825" y="548680"/>
            <a:chExt cx="8393705" cy="2054225"/>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548680"/>
              <a:ext cx="838835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383965" y="948418"/>
              <a:ext cx="6055869" cy="461665"/>
            </a:xfrm>
            <a:prstGeom prst="rect">
              <a:avLst/>
            </a:prstGeom>
          </p:spPr>
          <p:txBody>
            <a:bodyPr wrap="square">
              <a:spAutoFit/>
            </a:bodyPr>
            <a:lstStyle/>
            <a:p>
              <a:pPr lvl="1"/>
              <a:r>
                <a:rPr lang="de-DE" sz="2400" b="1" dirty="0" smtClean="0">
                  <a:solidFill>
                    <a:schemeClr val="accent1"/>
                  </a:solidFill>
                </a:rPr>
                <a:t>III.  www.blog.august-sander-schule.de</a:t>
              </a:r>
              <a:endParaRPr lang="de-DE" sz="2400" b="1" dirty="0">
                <a:solidFill>
                  <a:schemeClr val="accent1"/>
                </a:solidFill>
              </a:endParaRPr>
            </a:p>
          </p:txBody>
        </p:sp>
        <p:sp>
          <p:nvSpPr>
            <p:cNvPr id="7" name="Rechteck 6"/>
            <p:cNvSpPr/>
            <p:nvPr/>
          </p:nvSpPr>
          <p:spPr>
            <a:xfrm>
              <a:off x="4183864" y="2229341"/>
              <a:ext cx="4587666" cy="369332"/>
            </a:xfrm>
            <a:prstGeom prst="rect">
              <a:avLst/>
            </a:prstGeom>
          </p:spPr>
          <p:txBody>
            <a:bodyPr wrap="none">
              <a:spAutoFit/>
            </a:bodyPr>
            <a:lstStyle/>
            <a:p>
              <a:pPr algn="ctr"/>
              <a:r>
                <a:rPr lang="de-DE" b="1" dirty="0">
                  <a:solidFill>
                    <a:schemeClr val="tx2"/>
                  </a:solidFill>
                </a:rPr>
                <a:t>Projekt: </a:t>
              </a:r>
              <a:r>
                <a:rPr lang="de-DE" dirty="0">
                  <a:solidFill>
                    <a:schemeClr val="tx2"/>
                  </a:solidFill>
                </a:rPr>
                <a:t>„Versuchen – Überwinden –Erreichen“</a:t>
              </a:r>
            </a:p>
          </p:txBody>
        </p:sp>
      </p:gr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9111" y="3320988"/>
            <a:ext cx="2625777" cy="29252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71999885"/>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350</Words>
  <Application>Microsoft Office PowerPoint</Application>
  <PresentationFormat>Bildschirmpräsentation (4:3)</PresentationFormat>
  <Paragraphs>58</Paragraphs>
  <Slides>6</Slides>
  <Notes>0</Notes>
  <HiddenSlides>0</HiddenSlides>
  <MMClips>0</MMClips>
  <ScaleCrop>false</ScaleCrop>
  <HeadingPairs>
    <vt:vector size="4" baseType="variant">
      <vt:variant>
        <vt:lpstr>Design</vt:lpstr>
      </vt:variant>
      <vt:variant>
        <vt:i4>1</vt:i4>
      </vt:variant>
      <vt:variant>
        <vt:lpstr>Folientitel</vt:lpstr>
      </vt:variant>
      <vt:variant>
        <vt:i4>6</vt:i4>
      </vt:variant>
    </vt:vector>
  </HeadingPairs>
  <TitlesOfParts>
    <vt:vector size="7" baseType="lpstr">
      <vt:lpstr>Larissa</vt:lpstr>
      <vt:lpstr>PowerPoint-Präsentation</vt:lpstr>
      <vt:lpstr>PowerPoint-Präsentation</vt:lpstr>
      <vt:lpstr>PowerPoint-Präsentation</vt:lpstr>
      <vt:lpstr>PowerPoint-Präsentation</vt:lpstr>
      <vt:lpstr>PowerPoint-Präsentation</vt:lpstr>
      <vt:lpstr>PowerPoint-Präsentation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wagner</dc:creator>
  <cp:lastModifiedBy>Brunner, Sonja</cp:lastModifiedBy>
  <cp:revision>141</cp:revision>
  <dcterms:created xsi:type="dcterms:W3CDTF">2018-12-06T09:22:26Z</dcterms:created>
  <dcterms:modified xsi:type="dcterms:W3CDTF">2019-05-07T09:09:12Z</dcterms:modified>
</cp:coreProperties>
</file>